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0" r:id="rId4"/>
    <p:sldId id="263" r:id="rId5"/>
    <p:sldId id="273" r:id="rId6"/>
    <p:sldId id="264" r:id="rId7"/>
    <p:sldId id="266" r:id="rId8"/>
    <p:sldId id="265" r:id="rId9"/>
    <p:sldId id="267" r:id="rId10"/>
    <p:sldId id="274" r:id="rId11"/>
    <p:sldId id="259" r:id="rId12"/>
    <p:sldId id="272" r:id="rId13"/>
    <p:sldId id="261" r:id="rId14"/>
    <p:sldId id="271" r:id="rId15"/>
    <p:sldId id="262" r:id="rId16"/>
    <p:sldId id="269" r:id="rId17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T6vh/UcidmLhUXy1dLVyAff9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3F996F-F19E-4C03-9232-07C430B1AE6C}">
  <a:tblStyle styleId="{0F3F996F-F19E-4C03-9232-07C430B1AE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626aef24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8626aef2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55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626aef24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8626aef2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8626aef24_0_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58626aef2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8626aef24_0_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8626aef2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85fceb9d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85fceb9d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626aef24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8626aef2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4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626aef24_0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8626aef2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626aef24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8626aef2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626aef24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8626aef2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91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4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3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5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6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4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2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3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5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body" idx="6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ro-oceanus.com/mini-co2.php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aanderaa.com/media/pdfs/oxygen-optode-4831_4831f.pdf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br-global.com/products/oem/rbrlegato" TargetMode="External"/><Relationship Id="rId11" Type="http://schemas.openxmlformats.org/officeDocument/2006/relationships/hyperlink" Target="http://www.teledynemarine.com/workhorse-monitor-adcp?ProductLineID=12" TargetMode="External"/><Relationship Id="rId5" Type="http://schemas.openxmlformats.org/officeDocument/2006/relationships/hyperlink" Target="http://gavia.teledyneweb.com/___documents/Gavia_SBP_AUV_Data_Sheet_lo.pdf" TargetMode="External"/><Relationship Id="rId10" Type="http://schemas.openxmlformats.org/officeDocument/2006/relationships/hyperlink" Target="http://www.vliz.be/nl/gaps" TargetMode="External"/><Relationship Id="rId4" Type="http://schemas.openxmlformats.org/officeDocument/2006/relationships/hyperlink" Target="http://kleinmarinesystems.com/products/side-scan-sonar/auvuuv-3500/" TargetMode="External"/><Relationship Id="rId9" Type="http://schemas.openxmlformats.org/officeDocument/2006/relationships/hyperlink" Target="https://www.seabird.com/nutrient-sensors/suna-nitrate-sensor/family?productCategoryId=5462786992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nderaa.com/newsdetail.php?Introducing-the-MOTUS-Wave-Buoys-57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vemco.com/products/vr2c-cabled-receiv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eledynemarine.com/workhorse-monitor-adcp?ProductLineID=12" TargetMode="External"/><Relationship Id="rId5" Type="http://schemas.openxmlformats.org/officeDocument/2006/relationships/hyperlink" Target="https://www.aanderaa.com/media/pdfs/oxygen-optode-4831_4831f.pdf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www.seabird.com/moving-platform/sbe-49-fastcat-ctd-sensor/family?productCategoryId=54627473793" TargetMode="External"/><Relationship Id="rId9" Type="http://schemas.openxmlformats.org/officeDocument/2006/relationships/hyperlink" Target="http://www.seiche.com/underwater-acoustic-products/acoustic-sensors/micropa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/>
        </p:nvSpPr>
        <p:spPr>
          <a:xfrm>
            <a:off x="2683440" y="2130480"/>
            <a:ext cx="5808960" cy="14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i="0" u="none" strike="noStrike" cap="none" dirty="0" smtClean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VLIZ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i="0" u="none" strike="noStrike" cap="none" dirty="0" smtClean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Marine </a:t>
            </a:r>
            <a:r>
              <a:rPr lang="nl-NL" sz="3200" b="0" i="0" u="none" strike="noStrike" cap="none" dirty="0" err="1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Robotics</a:t>
            </a:r>
            <a:r>
              <a:rPr lang="nl-NL" sz="3200" b="0" i="0" u="none" strike="noStrike" cap="none" dirty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Centre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640" y="4883040"/>
            <a:ext cx="1843560" cy="1511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6379903" y="5021269"/>
            <a:ext cx="1267567" cy="1234822"/>
            <a:chOff x="6273577" y="4957471"/>
            <a:chExt cx="1267567" cy="1234822"/>
          </a:xfrm>
        </p:grpSpPr>
        <p:pic>
          <p:nvPicPr>
            <p:cNvPr id="5" name="Picture 2" descr="H:\ervo\logo's\logo_cores02_positiv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577" y="4957471"/>
              <a:ext cx="1267567" cy="896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90339" y="5915294"/>
              <a:ext cx="10340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>
                  <a:solidFill>
                    <a:schemeClr val="bg1"/>
                  </a:solidFill>
                </a:rPr>
                <a:t>ERVO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/>
        </p:nvSpPr>
        <p:spPr>
          <a:xfrm>
            <a:off x="1838880" y="846000"/>
            <a:ext cx="739368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strike="noStrike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Visi</a:t>
            </a:r>
            <a:r>
              <a:rPr lang="nl-NL" sz="440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on</a:t>
            </a:r>
            <a:endParaRPr sz="44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1016279" y="1912680"/>
            <a:ext cx="7450387" cy="36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Facilitate</a:t>
            </a:r>
            <a:r>
              <a:rPr lang="nl-NL" sz="1800" b="1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access </a:t>
            </a:r>
            <a:r>
              <a:rPr lang="nl-NL" sz="1800" b="1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lang="nl-NL" sz="1800" b="1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b="1" strike="noStrik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n</a:t>
            </a:r>
            <a:r>
              <a:rPr lang="nl-NL" sz="1800" b="1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</a:t>
            </a:r>
            <a:r>
              <a:rPr lang="nl-NL" sz="1800" b="1" strike="noStrik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w </a:t>
            </a:r>
            <a:r>
              <a:rPr lang="nl-NL" sz="1800" b="1" strike="noStrik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techno</a:t>
            </a:r>
            <a:r>
              <a:rPr lang="nl-NL" sz="1800" b="1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logies</a:t>
            </a:r>
            <a:r>
              <a:rPr lang="nl-NL" sz="1800" b="1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b="1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for</a:t>
            </a:r>
            <a:r>
              <a:rPr lang="nl-NL" sz="1800" b="1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research </a:t>
            </a:r>
            <a:r>
              <a:rPr lang="nl-NL" sz="1800" b="1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sz="1800" b="1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b="1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industry</a:t>
            </a:r>
            <a:endParaRPr sz="1800" b="1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Char char="•"/>
            </a:pP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Operational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capacity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implement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test new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technologies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for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research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industry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Char char="•"/>
            </a:pP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Facilitate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cooperation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between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stakeholders in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the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community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Char char="•"/>
            </a:pP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Expose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industry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research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cutting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edge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technologies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Promote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access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technology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for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the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entire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community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Exercise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test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regulations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in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the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application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new systems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nl-NL" sz="1800" b="1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Aim</a:t>
            </a:r>
            <a:r>
              <a:rPr lang="nl-NL" sz="1800" b="1" strike="noStrik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800" b="1" strike="noStrike" dirty="0">
              <a:solidFill>
                <a:srgbClr val="0065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Char char="•"/>
            </a:pP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Place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Belgium 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on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the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forefront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Autonomous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Marine Operations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Systems in research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industry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281"/>
              </a:spcBef>
              <a:spcAft>
                <a:spcPts val="0"/>
              </a:spcAft>
              <a:buNone/>
            </a:pP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9" y="1378229"/>
            <a:ext cx="11049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76" y="1378229"/>
            <a:ext cx="860913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77" y="1378229"/>
            <a:ext cx="714375" cy="1905000"/>
          </a:xfrm>
          <a:prstGeom prst="rect">
            <a:avLst/>
          </a:prstGeom>
        </p:spPr>
      </p:pic>
      <p:pic>
        <p:nvPicPr>
          <p:cNvPr id="7" name="Google Shape;18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71945" y="4945605"/>
            <a:ext cx="2681721" cy="110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4385" y="4323285"/>
            <a:ext cx="2016547" cy="222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4;p6"/>
          <p:cNvPicPr preferRelativeResize="0"/>
          <p:nvPr/>
        </p:nvPicPr>
        <p:blipFill rotWithShape="1">
          <a:blip r:embed="rId9">
            <a:alphaModFix/>
          </a:blip>
          <a:srcRect l="14965" t="8494" r="17373"/>
          <a:stretch/>
        </p:blipFill>
        <p:spPr>
          <a:xfrm>
            <a:off x="6323608" y="4337498"/>
            <a:ext cx="2650512" cy="2324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8609" y="3409950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6583"/>
                </a:solidFill>
                <a:latin typeface="Fira Sans"/>
                <a:ea typeface="Fira Sans"/>
                <a:cs typeface="Fira Sans"/>
              </a:rPr>
              <a:t>Prof. </a:t>
            </a:r>
            <a:r>
              <a:rPr lang="nl-B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</a:rPr>
              <a:t>Adhemar</a:t>
            </a:r>
            <a:endParaRPr lang="nl-BE" dirty="0">
              <a:solidFill>
                <a:srgbClr val="006583"/>
              </a:solidFill>
              <a:latin typeface="Fira Sans"/>
              <a:ea typeface="Fira Sans"/>
              <a:cs typeface="Fir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3391" y="3409417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6583"/>
                </a:solidFill>
                <a:latin typeface="Fira Sans"/>
                <a:ea typeface="Fira Sans"/>
                <a:cs typeface="Fira Sans"/>
              </a:rPr>
              <a:t>Prof. </a:t>
            </a:r>
            <a:r>
              <a:rPr lang="nl-B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</a:rPr>
              <a:t>Barabas</a:t>
            </a:r>
            <a:endParaRPr lang="nl-BE" dirty="0">
              <a:solidFill>
                <a:srgbClr val="006583"/>
              </a:solidFill>
              <a:latin typeface="Fira Sans"/>
              <a:ea typeface="Fira Sans"/>
              <a:cs typeface="Fira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9450" y="3408461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6583"/>
                </a:solidFill>
                <a:latin typeface="Fira Sans"/>
                <a:ea typeface="Fira Sans"/>
                <a:cs typeface="Fira Sans"/>
              </a:rPr>
              <a:t>Prof. </a:t>
            </a:r>
            <a:r>
              <a:rPr lang="nl-B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</a:rPr>
              <a:t>Zonnebloem</a:t>
            </a:r>
            <a:endParaRPr lang="nl-BE" dirty="0">
              <a:solidFill>
                <a:srgbClr val="006583"/>
              </a:solidFill>
              <a:latin typeface="Fira Sans"/>
              <a:ea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8124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8626aef24_0_19"/>
          <p:cNvSpPr txBox="1"/>
          <p:nvPr/>
        </p:nvSpPr>
        <p:spPr>
          <a:xfrm>
            <a:off x="1819480" y="1059250"/>
            <a:ext cx="68475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dirty="0" err="1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Existing</a:t>
            </a:r>
            <a:r>
              <a:rPr lang="nl-NL" sz="4000" dirty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  <a:r>
              <a:rPr lang="nl-NL" sz="4000" dirty="0" err="1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Infrastructure</a:t>
            </a:r>
            <a:endParaRPr sz="2700" dirty="0">
              <a:solidFill>
                <a:srgbClr val="006583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58" name="Google Shape;158;g58626aef24_0_19"/>
          <p:cNvSpPr txBox="1"/>
          <p:nvPr/>
        </p:nvSpPr>
        <p:spPr>
          <a:xfrm>
            <a:off x="1949750" y="2337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3080" lvl="0" indent="-3427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Simon Stevin</a:t>
            </a:r>
            <a:endParaRPr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427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Observatories</a:t>
            </a:r>
            <a:endParaRPr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g58626aef24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050" y="3654525"/>
            <a:ext cx="4443313" cy="30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58626aef24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750" y="3654525"/>
            <a:ext cx="3871926" cy="30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8626aef24_0_27"/>
          <p:cNvSpPr txBox="1"/>
          <p:nvPr/>
        </p:nvSpPr>
        <p:spPr>
          <a:xfrm>
            <a:off x="1838880" y="846000"/>
            <a:ext cx="73938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00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FOD Mobiliteit en vervoer- VLIZ</a:t>
            </a:r>
            <a:endParaRPr sz="30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58626aef24_0_27"/>
          <p:cNvSpPr/>
          <p:nvPr/>
        </p:nvSpPr>
        <p:spPr>
          <a:xfrm>
            <a:off x="0" y="0"/>
            <a:ext cx="9143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58626aef24_0_27"/>
          <p:cNvSpPr txBox="1"/>
          <p:nvPr/>
        </p:nvSpPr>
        <p:spPr>
          <a:xfrm>
            <a:off x="787450" y="2337750"/>
            <a:ext cx="750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Collaboration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on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regulatory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aspects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application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on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Autonomous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Vehicles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on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the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Belgian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North Sea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Path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towards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AIS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registration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remotely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piloted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research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vessels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Community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gathering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building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8626aef24_0_4"/>
          <p:cNvSpPr txBox="1"/>
          <p:nvPr/>
        </p:nvSpPr>
        <p:spPr>
          <a:xfrm>
            <a:off x="1819480" y="1059250"/>
            <a:ext cx="68475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dirty="0" err="1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Existing</a:t>
            </a:r>
            <a:r>
              <a:rPr lang="nl-NL" sz="4000" dirty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  <a:r>
              <a:rPr lang="nl-NL" sz="4000" dirty="0" err="1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Infrastructure</a:t>
            </a:r>
            <a:endParaRPr sz="2700" dirty="0">
              <a:solidFill>
                <a:srgbClr val="006583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dirty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VLIZ</a:t>
            </a: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58626aef24_0_4"/>
          <p:cNvSpPr txBox="1"/>
          <p:nvPr/>
        </p:nvSpPr>
        <p:spPr>
          <a:xfrm>
            <a:off x="1949750" y="2337750"/>
            <a:ext cx="3000000" cy="355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Simon Stevin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Observatories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Test platform at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sea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Small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craft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operations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Electronics lab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Scientific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equipment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Expertise in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Oceanography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….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0" algn="l" rtl="0">
              <a:spcBef>
                <a:spcPts val="281"/>
              </a:spcBef>
              <a:spcAft>
                <a:spcPts val="0"/>
              </a:spcAft>
              <a:buNone/>
            </a:pP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67" name="Google Shape;167;g58626aef24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925" y="2515638"/>
            <a:ext cx="3889451" cy="249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/>
        </p:nvSpPr>
        <p:spPr>
          <a:xfrm>
            <a:off x="1838880" y="846000"/>
            <a:ext cx="739368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strike="noStrike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Autonaut</a:t>
            </a:r>
            <a:endParaRPr sz="44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5480" y="2378160"/>
            <a:ext cx="2777040" cy="20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9680" y="2394360"/>
            <a:ext cx="2755440" cy="20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6">
            <a:alphaModFix/>
          </a:blip>
          <a:srcRect r="32243"/>
          <a:stretch/>
        </p:blipFill>
        <p:spPr>
          <a:xfrm>
            <a:off x="517320" y="2394360"/>
            <a:ext cx="2502000" cy="20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20" name="Google Shape;220;p10"/>
          <p:cNvGraphicFramePr/>
          <p:nvPr/>
        </p:nvGraphicFramePr>
        <p:xfrm>
          <a:off x="1428840" y="4832640"/>
          <a:ext cx="5936425" cy="1272590"/>
        </p:xfrm>
        <a:graphic>
          <a:graphicData uri="http://schemas.openxmlformats.org/drawingml/2006/table">
            <a:tbl>
              <a:tblPr>
                <a:noFill/>
                <a:tableStyleId>{0F3F996F-F19E-4C03-9232-07C430B1AE6C}</a:tableStyleId>
              </a:tblPr>
              <a:tblGrid>
                <a:gridCol w="12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Naam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Omschrijving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MMSI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Roepnaam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Autonaut Islay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marine 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United Kingdom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232005097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MAHZ2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Autonaut USV Jura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pleziervaartuig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United Kingdom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235116966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2JLR2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Autonaut EVE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pleziervaartuig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Netherlands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244010009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Autonaut Gordon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pleziervaartuig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United Kingdom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235912161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" marR="68400" marT="45725" marB="45725">
                    <a:lnL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85fceb9d4_0_3"/>
          <p:cNvSpPr txBox="1"/>
          <p:nvPr/>
        </p:nvSpPr>
        <p:spPr>
          <a:xfrm>
            <a:off x="1819480" y="1059250"/>
            <a:ext cx="68475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Existing Infrastructure</a:t>
            </a:r>
            <a:endParaRPr sz="2700">
              <a:solidFill>
                <a:srgbClr val="006583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VLIZ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585fceb9d4_0_3"/>
          <p:cNvSpPr txBox="1"/>
          <p:nvPr/>
        </p:nvSpPr>
        <p:spPr>
          <a:xfrm>
            <a:off x="1819480" y="2354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81"/>
              </a:spcBef>
              <a:spcAft>
                <a:spcPts val="0"/>
              </a:spcAft>
              <a:buNone/>
            </a:pPr>
            <a:endParaRPr lang="nl-BE" dirty="0" smtClean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281"/>
              </a:spcBef>
              <a:spcAft>
                <a:spcPts val="0"/>
              </a:spcAft>
              <a:buNone/>
            </a:pP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281"/>
              </a:spcBef>
              <a:spcAft>
                <a:spcPts val="0"/>
              </a:spcAft>
              <a:buNone/>
            </a:pP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Length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36m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281"/>
              </a:spcBef>
              <a:spcAft>
                <a:spcPts val="0"/>
              </a:spcAft>
              <a:buNone/>
            </a:pP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width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van 9,4m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281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draft of 3,5m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1" name="Google Shape;151;g585fceb9d4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56745"/>
            <a:ext cx="9143999" cy="210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585fceb9d4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4800" y="2354350"/>
            <a:ext cx="3374992" cy="2249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/>
        </p:nvSpPr>
        <p:spPr>
          <a:xfrm>
            <a:off x="1838880" y="846000"/>
            <a:ext cx="684756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ROV Genesis</a:t>
            </a: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932941" y="2316667"/>
            <a:ext cx="6847560" cy="36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Inspection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vehicle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color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high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resolution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video 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Still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camera system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Blueview scanning sonar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Hydraulic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work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arm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4">
            <a:alphaModFix/>
          </a:blip>
          <a:srcRect l="14965" t="8494" r="17373"/>
          <a:stretch/>
        </p:blipFill>
        <p:spPr>
          <a:xfrm>
            <a:off x="4050181" y="2316667"/>
            <a:ext cx="3730320" cy="343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8626aef24_0_19"/>
          <p:cNvSpPr txBox="1"/>
          <p:nvPr/>
        </p:nvSpPr>
        <p:spPr>
          <a:xfrm>
            <a:off x="1819480" y="1059250"/>
            <a:ext cx="68475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Marine </a:t>
            </a:r>
            <a:r>
              <a:rPr lang="nl-BE" sz="4000" dirty="0" err="1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Robotics</a:t>
            </a:r>
            <a:endParaRPr lang="nl-BE" sz="4000" dirty="0" smtClean="0">
              <a:solidFill>
                <a:srgbClr val="006583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dirty="0" err="1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acquisition</a:t>
            </a:r>
            <a:r>
              <a:rPr lang="nl-BE" sz="4000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  <a:r>
              <a:rPr lang="nl-BE" sz="4000" dirty="0" err="1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roadmap</a:t>
            </a:r>
            <a:endParaRPr sz="2700" dirty="0">
              <a:solidFill>
                <a:srgbClr val="006583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58" name="Google Shape;158;g58626aef24_0_19"/>
          <p:cNvSpPr txBox="1"/>
          <p:nvPr/>
        </p:nvSpPr>
        <p:spPr>
          <a:xfrm>
            <a:off x="1949749" y="2337750"/>
            <a:ext cx="5992303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3080" lvl="0" indent="-342720">
              <a:spcBef>
                <a:spcPts val="281"/>
              </a:spcBef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April 2017 :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feasibility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study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lang="nl-NL" dirty="0" smtClean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42720">
              <a:spcBef>
                <a:spcPts val="281"/>
              </a:spcBef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May 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2017 : call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for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large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infrastructure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investments</a:t>
            </a:r>
            <a:endParaRPr lang="nl-NL" dirty="0" smtClean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427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July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2017 :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proposal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for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acquisition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AUV &amp; USV</a:t>
            </a:r>
          </a:p>
          <a:p>
            <a:pPr marL="343080" lvl="0" indent="-3427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End 2017 :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approval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without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any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feedback/review</a:t>
            </a:r>
          </a:p>
          <a:p>
            <a:pPr marL="343080" indent="-342720">
              <a:spcBef>
                <a:spcPts val="281"/>
              </a:spcBef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Total 3M€ + operations 300k€/</a:t>
            </a:r>
            <a:r>
              <a:rPr lang="nl-NL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yr</a:t>
            </a:r>
            <a:endParaRPr lang="nl-NL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427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2018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publishing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tenders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for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both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platforms &amp; ordering</a:t>
            </a:r>
          </a:p>
          <a:p>
            <a:pPr marL="343080" lvl="0" indent="-3427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Fira Sans"/>
              <a:buChar char="•"/>
            </a:pPr>
            <a:r>
              <a:rPr lang="nl-NL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Early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2019 : delivery </a:t>
            </a:r>
            <a:endParaRPr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8367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/>
        </p:nvSpPr>
        <p:spPr>
          <a:xfrm>
            <a:off x="1838880" y="846000"/>
            <a:ext cx="684756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0" i="0" u="none" strike="noStrike" cap="none" dirty="0" err="1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Teledyne</a:t>
            </a:r>
            <a:r>
              <a:rPr lang="nl-NL" sz="40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  <a:r>
              <a:rPr lang="nl-NL" sz="4000" b="0" i="0" u="none" strike="noStrike" cap="none" dirty="0" err="1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Gavia</a:t>
            </a:r>
            <a:r>
              <a:rPr lang="nl-NL" sz="40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Marine </a:t>
            </a:r>
            <a:r>
              <a:rPr lang="nl-NL" sz="2700" b="0" i="0" u="none" strike="noStrike" cap="none" dirty="0" err="1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Robotics</a:t>
            </a:r>
            <a:r>
              <a:rPr lang="nl-NL" sz="2700" b="0" i="0" u="none" strike="noStrike" cap="none" dirty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Centre</a:t>
            </a: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1610280" y="2384640"/>
            <a:ext cx="6847560" cy="36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Multibeam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 Klein 3500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 (455 kHz)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Sidescan sonar: 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Klein 3500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 (455 en 900 kHz)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Sub-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bottom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profiler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: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Benthos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 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(14 en 21 kHz)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Science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bay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module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48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–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CTD – 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RBR Legato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48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–"/>
            </a:pP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Oxygen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–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Aandera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 4831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48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–"/>
            </a:pP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Chlorophyl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turbidity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en CDOM –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Wetlabs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Ecopuck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48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–"/>
            </a:pP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Carbondioxide 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– 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Pro 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Oceanus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 mini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48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–"/>
            </a:pP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Nitrate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–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Wetlabs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 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Suna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48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–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USBL – 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10"/>
              </a:rPr>
              <a:t>GAPS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-transponder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ADCP: 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11"/>
              </a:rPr>
              <a:t>RDI 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11"/>
              </a:rPr>
              <a:t>workhorse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11"/>
              </a:rPr>
              <a:t> 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(600 kHz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Camera: Grasshopper GRAS-14S3M-C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04000" y="1989000"/>
            <a:ext cx="289224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1838880" y="846000"/>
            <a:ext cx="739368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5m </a:t>
            </a:r>
            <a:r>
              <a:rPr lang="nl-NL" sz="3600" b="0" i="0" u="none" strike="noStrike" cap="none" dirty="0" err="1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Autonaut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1517147" y="2172732"/>
            <a:ext cx="6847560" cy="36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CTD –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Seabird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 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Fastcat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Chlorophyl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turbidity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, CDOM 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–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Wetlabs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Ecopuck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Oxygen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–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Aandera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 4831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Webcam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ADCP –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Teledyne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 RDI 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Workhorse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 600 kHz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Acoustic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receiver 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–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Vemco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 V2RC mini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Wavesensor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: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Aandera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 MOTUS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400"/>
              <a:buFont typeface="Arial"/>
              <a:buChar char="•"/>
            </a:pPr>
            <a:r>
              <a:rPr lang="nl-NL" sz="1400" b="0" i="0" u="none" strike="noStrike" cap="none" dirty="0" err="1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Hydrophone</a:t>
            </a:r>
            <a:r>
              <a:rPr lang="nl-NL" sz="1400" b="0" i="0" u="none" strike="noStrike" cap="none" dirty="0" smtClean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r>
              <a:rPr lang="nl-NL" sz="1400" b="0" i="0" u="none" strike="noStrike" cap="none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r>
              <a:rPr lang="nl-NL" sz="1400" b="0" i="0" u="sng" strike="noStrike" cap="none" dirty="0" err="1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Seiche</a:t>
            </a:r>
            <a:r>
              <a:rPr lang="nl-NL" sz="1400" b="0" i="0" u="sng" strike="noStrike" cap="none" dirty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 </a:t>
            </a:r>
            <a:r>
              <a:rPr lang="nl-NL" sz="1400" b="0" i="0" u="sng" strike="noStrike" cap="none" dirty="0" err="1" smtClean="0">
                <a:solidFill>
                  <a:srgbClr val="0000FF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MicroPAM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35720" y="2765410"/>
            <a:ext cx="3239640" cy="32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8626aef24_0_35"/>
          <p:cNvSpPr txBox="1"/>
          <p:nvPr/>
        </p:nvSpPr>
        <p:spPr>
          <a:xfrm>
            <a:off x="1531959" y="1048473"/>
            <a:ext cx="68475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080" indent="-342720">
              <a:spcBef>
                <a:spcPts val="281"/>
              </a:spcBef>
              <a:buSzPts val="1400"/>
              <a:buFont typeface="Calibri"/>
              <a:buChar char="•"/>
            </a:pP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Geophysics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Geomorphology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Paleolandscapes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Habitatmapping</a:t>
            </a:r>
            <a:endParaRPr lang="nl-NL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Wreck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 survey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nl-NL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Windfarm </a:t>
            </a: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scour</a:t>
            </a: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protection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 &amp; sediment plume monitoring</a:t>
            </a: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nl-NL" dirty="0" err="1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edimentransport</a:t>
            </a:r>
            <a:endParaRPr lang="nl-NL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60" marR="0" lvl="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</a:pPr>
            <a:endParaRPr lang="nl-NL"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Fish 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migration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 lang="nl-NL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3080" lvl="0" indent="-342720">
              <a:spcBef>
                <a:spcPts val="281"/>
              </a:spcBef>
              <a:buSzPts val="1400"/>
              <a:buFont typeface="Calibri"/>
              <a:buChar char="•"/>
            </a:pP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Seamammal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dirty="0" err="1" smtClean="0">
                <a:latin typeface="Calibri"/>
                <a:ea typeface="Calibri"/>
                <a:cs typeface="Calibri"/>
                <a:sym typeface="Calibri"/>
              </a:rPr>
              <a:t>observation</a:t>
            </a:r>
            <a:endParaRPr lang="nl-NL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3080" lvl="0" indent="-342720">
              <a:spcBef>
                <a:spcPts val="281"/>
              </a:spcBef>
              <a:buSzPts val="1400"/>
              <a:buFont typeface="Calibri"/>
              <a:buChar char="•"/>
            </a:pPr>
            <a:r>
              <a:rPr lang="nl-NL" dirty="0">
                <a:latin typeface="Calibri"/>
                <a:ea typeface="Calibri"/>
                <a:cs typeface="Calibri"/>
                <a:sym typeface="Calibri"/>
              </a:rPr>
              <a:t>Sound </a:t>
            </a: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environment</a:t>
            </a: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nl-NL" dirty="0" smtClean="0">
                <a:latin typeface="Calibri"/>
                <a:ea typeface="Calibri"/>
                <a:cs typeface="Calibri"/>
                <a:sym typeface="Calibri"/>
              </a:rPr>
              <a:t>Biochemistry</a:t>
            </a:r>
          </a:p>
          <a:p>
            <a:pPr marL="360" marR="0" lvl="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SzPts val="1400"/>
              <a:buFont typeface="Calibri"/>
              <a:buChar char="•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58626aef24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144" y="3704091"/>
            <a:ext cx="4356790" cy="201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58626aef24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4799" y="2180723"/>
            <a:ext cx="3374525" cy="25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8626aef24_0_44"/>
          <p:cNvSpPr txBox="1"/>
          <p:nvPr/>
        </p:nvSpPr>
        <p:spPr>
          <a:xfrm>
            <a:off x="1499574" y="564804"/>
            <a:ext cx="73938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0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Using marine </a:t>
            </a:r>
            <a:r>
              <a:rPr lang="nl-NL" sz="3000" b="0" i="0" u="none" strike="noStrike" cap="none" dirty="0" err="1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Robotics</a:t>
            </a:r>
            <a:r>
              <a:rPr lang="nl-NL" sz="3000" b="0" i="0" u="none" strike="noStrike" cap="none" dirty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  <a:r>
              <a:rPr lang="nl-NL" sz="30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in Belgium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58626aef24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125" y="1580499"/>
            <a:ext cx="6186014" cy="456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8626aef24_0_44"/>
          <p:cNvSpPr txBox="1"/>
          <p:nvPr/>
        </p:nvSpPr>
        <p:spPr>
          <a:xfrm>
            <a:off x="1499574" y="564804"/>
            <a:ext cx="73938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0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Using marine </a:t>
            </a:r>
            <a:r>
              <a:rPr lang="nl-NL" sz="3000" b="0" i="0" u="none" strike="noStrike" cap="none" dirty="0" err="1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Robotics</a:t>
            </a:r>
            <a:r>
              <a:rPr lang="nl-NL" sz="3000" b="0" i="0" u="none" strike="noStrike" cap="none" dirty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 </a:t>
            </a:r>
            <a:r>
              <a:rPr lang="nl-NL" sz="3000" b="0" i="0" u="none" strike="noStrike" cap="none" dirty="0" smtClean="0">
                <a:solidFill>
                  <a:srgbClr val="006583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in Belgium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58626aef24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125" y="1580500"/>
            <a:ext cx="2959142" cy="2085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5;g58626aef24_0_27"/>
          <p:cNvSpPr txBox="1"/>
          <p:nvPr/>
        </p:nvSpPr>
        <p:spPr>
          <a:xfrm>
            <a:off x="844748" y="3858000"/>
            <a:ext cx="6944585" cy="23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Collaboration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on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regulatory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aspects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application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on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Autonomous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Vehicles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on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the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Belgian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North Sea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Path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towards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AIS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registration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of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remotely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piloted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research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vessels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3080" lvl="0" indent="-368120" algn="l" rtl="0">
              <a:spcBef>
                <a:spcPts val="281"/>
              </a:spcBef>
              <a:spcAft>
                <a:spcPts val="0"/>
              </a:spcAft>
              <a:buClr>
                <a:srgbClr val="006583"/>
              </a:buClr>
              <a:buSzPts val="1800"/>
              <a:buFont typeface="Fira Sans"/>
              <a:buChar char="•"/>
            </a:pP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Community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gathering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nl-NL" sz="1800" dirty="0" err="1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and</a:t>
            </a:r>
            <a:r>
              <a:rPr lang="nl-NL" sz="1800" dirty="0">
                <a:solidFill>
                  <a:srgbClr val="006583"/>
                </a:solidFill>
                <a:latin typeface="Fira Sans"/>
                <a:ea typeface="Fira Sans"/>
                <a:cs typeface="Fira Sans"/>
                <a:sym typeface="Fira Sans"/>
              </a:rPr>
              <a:t> building</a:t>
            </a:r>
            <a:endParaRPr sz="1800" dirty="0">
              <a:solidFill>
                <a:srgbClr val="00658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975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327</Words>
  <Application>Microsoft Office PowerPoint</Application>
  <PresentationFormat>On-screen Show (4:3)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Fira Sans</vt:lpstr>
      <vt:lpstr>Fira Sans SemiBold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de Sijpe</dc:creator>
  <cp:lastModifiedBy>Andre Cattrijsse</cp:lastModifiedBy>
  <cp:revision>18</cp:revision>
  <dcterms:created xsi:type="dcterms:W3CDTF">2018-06-13T05:09:55Z</dcterms:created>
  <dcterms:modified xsi:type="dcterms:W3CDTF">2019-06-12T06:58:46Z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Van de Sijpe Peter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